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  <p:sldMasterId id="2147483692" r:id="rId2"/>
  </p:sldMasterIdLst>
  <p:notesMasterIdLst>
    <p:notesMasterId r:id="rId16"/>
  </p:notesMasterIdLst>
  <p:sldIdLst>
    <p:sldId id="351" r:id="rId3"/>
    <p:sldId id="354" r:id="rId4"/>
    <p:sldId id="355" r:id="rId5"/>
    <p:sldId id="356" r:id="rId6"/>
    <p:sldId id="362" r:id="rId7"/>
    <p:sldId id="358" r:id="rId8"/>
    <p:sldId id="359" r:id="rId9"/>
    <p:sldId id="357" r:id="rId10"/>
    <p:sldId id="360" r:id="rId11"/>
    <p:sldId id="361" r:id="rId12"/>
    <p:sldId id="363" r:id="rId13"/>
    <p:sldId id="364" r:id="rId14"/>
    <p:sldId id="36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D4AC"/>
    <a:srgbClr val="00B09B"/>
    <a:srgbClr val="F57921"/>
    <a:srgbClr val="272936"/>
    <a:srgbClr val="9E9CB4"/>
    <a:srgbClr val="CDA46F"/>
    <a:srgbClr val="39404A"/>
    <a:srgbClr val="9D8368"/>
    <a:srgbClr val="138ADD"/>
    <a:srgbClr val="0D9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20" autoAdjust="0"/>
    <p:restoredTop sz="96433" autoAdjust="0"/>
  </p:normalViewPr>
  <p:slideViewPr>
    <p:cSldViewPr snapToGrid="0" showGuides="1">
      <p:cViewPr>
        <p:scale>
          <a:sx n="74" d="100"/>
          <a:sy n="74" d="100"/>
        </p:scale>
        <p:origin x="424" y="21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9243F-B1BB-4202-BD78-416ACA555174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D2766-C49B-4C1A-9FEE-6F146754B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41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9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72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sentationgo.com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C080B99-07D2-4EFE-919F-8D441B19CB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9143996" cy="4159244"/>
          </a:xfrm>
          <a:custGeom>
            <a:avLst/>
            <a:gdLst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675237 w 12191994"/>
              <a:gd name="connsiteY3" fmla="*/ 4200953 h 4242819"/>
              <a:gd name="connsiteX4" fmla="*/ 3622991 w 12191994"/>
              <a:gd name="connsiteY4" fmla="*/ 4204420 h 4242819"/>
              <a:gd name="connsiteX5" fmla="*/ 3510832 w 12191994"/>
              <a:gd name="connsiteY5" fmla="*/ 4208872 h 4242819"/>
              <a:gd name="connsiteX6" fmla="*/ 0 w 12191994"/>
              <a:gd name="connsiteY6" fmla="*/ 4156678 h 4242819"/>
              <a:gd name="connsiteX7" fmla="*/ 61025 w 12191994"/>
              <a:gd name="connsiteY7" fmla="*/ 4162195 h 4242819"/>
              <a:gd name="connsiteX8" fmla="*/ 2166125 w 12191994"/>
              <a:gd name="connsiteY8" fmla="*/ 4242818 h 4242819"/>
              <a:gd name="connsiteX9" fmla="*/ 2166418 w 12191994"/>
              <a:gd name="connsiteY9" fmla="*/ 4242815 h 4242819"/>
              <a:gd name="connsiteX10" fmla="*/ 2166128 w 12191994"/>
              <a:gd name="connsiteY10" fmla="*/ 4242819 h 4242819"/>
              <a:gd name="connsiteX11" fmla="*/ 61028 w 12191994"/>
              <a:gd name="connsiteY11" fmla="*/ 4162196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61028 w 12191994"/>
              <a:gd name="connsiteY13" fmla="*/ 4162196 h 4242819"/>
              <a:gd name="connsiteX14" fmla="*/ 0 w 12191994"/>
              <a:gd name="connsiteY14" fmla="*/ 4156679 h 4242819"/>
              <a:gd name="connsiteX15" fmla="*/ 0 w 12191994"/>
              <a:gd name="connsiteY15" fmla="*/ 0 h 4242819"/>
              <a:gd name="connsiteX16" fmla="*/ 12191994 w 12191994"/>
              <a:gd name="connsiteY16" fmla="*/ 0 h 4242819"/>
              <a:gd name="connsiteX17" fmla="*/ 12191994 w 12191994"/>
              <a:gd name="connsiteY17" fmla="*/ 2062010 h 4242819"/>
              <a:gd name="connsiteX18" fmla="*/ 12172138 w 12191994"/>
              <a:gd name="connsiteY18" fmla="*/ 2073270 h 4242819"/>
              <a:gd name="connsiteX19" fmla="*/ 4335530 w 12191994"/>
              <a:gd name="connsiteY19" fmla="*/ 4157144 h 4242819"/>
              <a:gd name="connsiteX20" fmla="*/ 4303869 w 12191994"/>
              <a:gd name="connsiteY20" fmla="*/ 4159244 h 4242819"/>
              <a:gd name="connsiteX21" fmla="*/ 4393550 w 12191994"/>
              <a:gd name="connsiteY21" fmla="*/ 4151137 h 4242819"/>
              <a:gd name="connsiteX22" fmla="*/ 4199670 w 12191994"/>
              <a:gd name="connsiteY22" fmla="*/ 4117929 h 4242819"/>
              <a:gd name="connsiteX23" fmla="*/ 500184 w 12191994"/>
              <a:gd name="connsiteY23" fmla="*/ 3043554 h 4242819"/>
              <a:gd name="connsiteX24" fmla="*/ 0 w 12191994"/>
              <a:gd name="connsiteY24" fmla="*/ 2813437 h 4242819"/>
              <a:gd name="connsiteX25" fmla="*/ 0 w 12191994"/>
              <a:gd name="connsiteY25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0 w 12191994"/>
              <a:gd name="connsiteY13" fmla="*/ 4156679 h 4242819"/>
              <a:gd name="connsiteX14" fmla="*/ 0 w 12191994"/>
              <a:gd name="connsiteY14" fmla="*/ 0 h 4242819"/>
              <a:gd name="connsiteX15" fmla="*/ 12191994 w 12191994"/>
              <a:gd name="connsiteY15" fmla="*/ 0 h 4242819"/>
              <a:gd name="connsiteX16" fmla="*/ 12191994 w 12191994"/>
              <a:gd name="connsiteY16" fmla="*/ 2062010 h 4242819"/>
              <a:gd name="connsiteX17" fmla="*/ 12172138 w 12191994"/>
              <a:gd name="connsiteY17" fmla="*/ 2073270 h 4242819"/>
              <a:gd name="connsiteX18" fmla="*/ 4335530 w 12191994"/>
              <a:gd name="connsiteY18" fmla="*/ 4157144 h 4242819"/>
              <a:gd name="connsiteX19" fmla="*/ 4303869 w 12191994"/>
              <a:gd name="connsiteY19" fmla="*/ 4159244 h 4242819"/>
              <a:gd name="connsiteX20" fmla="*/ 4393550 w 12191994"/>
              <a:gd name="connsiteY20" fmla="*/ 4151137 h 4242819"/>
              <a:gd name="connsiteX21" fmla="*/ 4199670 w 12191994"/>
              <a:gd name="connsiteY21" fmla="*/ 4117929 h 4242819"/>
              <a:gd name="connsiteX22" fmla="*/ 500184 w 12191994"/>
              <a:gd name="connsiteY22" fmla="*/ 3043554 h 4242819"/>
              <a:gd name="connsiteX23" fmla="*/ 0 w 12191994"/>
              <a:gd name="connsiteY23" fmla="*/ 2813437 h 4242819"/>
              <a:gd name="connsiteX24" fmla="*/ 0 w 12191994"/>
              <a:gd name="connsiteY24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23" fmla="*/ 0 w 12191994"/>
              <a:gd name="connsiteY23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2166128 w 12191994"/>
              <a:gd name="connsiteY8" fmla="*/ 424281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0 h 4242819"/>
              <a:gd name="connsiteX13" fmla="*/ 12191994 w 12191994"/>
              <a:gd name="connsiteY13" fmla="*/ 0 h 4242819"/>
              <a:gd name="connsiteX14" fmla="*/ 12191994 w 12191994"/>
              <a:gd name="connsiteY14" fmla="*/ 2062010 h 4242819"/>
              <a:gd name="connsiteX15" fmla="*/ 12172138 w 12191994"/>
              <a:gd name="connsiteY15" fmla="*/ 2073270 h 4242819"/>
              <a:gd name="connsiteX16" fmla="*/ 4335530 w 12191994"/>
              <a:gd name="connsiteY16" fmla="*/ 4157144 h 4242819"/>
              <a:gd name="connsiteX17" fmla="*/ 4303869 w 12191994"/>
              <a:gd name="connsiteY17" fmla="*/ 4159244 h 4242819"/>
              <a:gd name="connsiteX18" fmla="*/ 4393550 w 12191994"/>
              <a:gd name="connsiteY18" fmla="*/ 4151137 h 4242819"/>
              <a:gd name="connsiteX19" fmla="*/ 4199670 w 12191994"/>
              <a:gd name="connsiteY19" fmla="*/ 4117929 h 4242819"/>
              <a:gd name="connsiteX20" fmla="*/ 500184 w 12191994"/>
              <a:gd name="connsiteY20" fmla="*/ 3043554 h 4242819"/>
              <a:gd name="connsiteX21" fmla="*/ 0 w 12191994"/>
              <a:gd name="connsiteY21" fmla="*/ 2813437 h 4242819"/>
              <a:gd name="connsiteX22" fmla="*/ 0 w 12191994"/>
              <a:gd name="connsiteY22" fmla="*/ 0 h 4242819"/>
              <a:gd name="connsiteX0" fmla="*/ 3009998 w 12191994"/>
              <a:gd name="connsiteY0" fmla="*/ 4228754 h 4242818"/>
              <a:gd name="connsiteX1" fmla="*/ 2899539 w 12191994"/>
              <a:gd name="connsiteY1" fmla="*/ 4233139 h 4242818"/>
              <a:gd name="connsiteX2" fmla="*/ 2823072 w 12191994"/>
              <a:gd name="connsiteY2" fmla="*/ 4234148 h 4242818"/>
              <a:gd name="connsiteX3" fmla="*/ 3009998 w 12191994"/>
              <a:gd name="connsiteY3" fmla="*/ 4228754 h 4242818"/>
              <a:gd name="connsiteX4" fmla="*/ 3675237 w 12191994"/>
              <a:gd name="connsiteY4" fmla="*/ 4200953 h 4242818"/>
              <a:gd name="connsiteX5" fmla="*/ 3622991 w 12191994"/>
              <a:gd name="connsiteY5" fmla="*/ 4204420 h 4242818"/>
              <a:gd name="connsiteX6" fmla="*/ 3510832 w 12191994"/>
              <a:gd name="connsiteY6" fmla="*/ 4208872 h 4242818"/>
              <a:gd name="connsiteX7" fmla="*/ 3675237 w 12191994"/>
              <a:gd name="connsiteY7" fmla="*/ 4200953 h 4242818"/>
              <a:gd name="connsiteX8" fmla="*/ 2166418 w 12191994"/>
              <a:gd name="connsiteY8" fmla="*/ 4242815 h 4242818"/>
              <a:gd name="connsiteX9" fmla="*/ 2166125 w 12191994"/>
              <a:gd name="connsiteY9" fmla="*/ 4242818 h 4242818"/>
              <a:gd name="connsiteX10" fmla="*/ 2166418 w 12191994"/>
              <a:gd name="connsiteY10" fmla="*/ 4242815 h 4242818"/>
              <a:gd name="connsiteX11" fmla="*/ 0 w 12191994"/>
              <a:gd name="connsiteY11" fmla="*/ 0 h 4242818"/>
              <a:gd name="connsiteX12" fmla="*/ 12191994 w 12191994"/>
              <a:gd name="connsiteY12" fmla="*/ 0 h 4242818"/>
              <a:gd name="connsiteX13" fmla="*/ 12191994 w 12191994"/>
              <a:gd name="connsiteY13" fmla="*/ 2062010 h 4242818"/>
              <a:gd name="connsiteX14" fmla="*/ 12172138 w 12191994"/>
              <a:gd name="connsiteY14" fmla="*/ 2073270 h 4242818"/>
              <a:gd name="connsiteX15" fmla="*/ 4335530 w 12191994"/>
              <a:gd name="connsiteY15" fmla="*/ 4157144 h 4242818"/>
              <a:gd name="connsiteX16" fmla="*/ 4303869 w 12191994"/>
              <a:gd name="connsiteY16" fmla="*/ 4159244 h 4242818"/>
              <a:gd name="connsiteX17" fmla="*/ 4393550 w 12191994"/>
              <a:gd name="connsiteY17" fmla="*/ 4151137 h 4242818"/>
              <a:gd name="connsiteX18" fmla="*/ 4199670 w 12191994"/>
              <a:gd name="connsiteY18" fmla="*/ 4117929 h 4242818"/>
              <a:gd name="connsiteX19" fmla="*/ 500184 w 12191994"/>
              <a:gd name="connsiteY19" fmla="*/ 3043554 h 4242818"/>
              <a:gd name="connsiteX20" fmla="*/ 0 w 12191994"/>
              <a:gd name="connsiteY20" fmla="*/ 2813437 h 4242818"/>
              <a:gd name="connsiteX21" fmla="*/ 0 w 12191994"/>
              <a:gd name="connsiteY21" fmla="*/ 0 h 4242818"/>
              <a:gd name="connsiteX0" fmla="*/ 3009998 w 12191994"/>
              <a:gd name="connsiteY0" fmla="*/ 4228754 h 4234148"/>
              <a:gd name="connsiteX1" fmla="*/ 2899539 w 12191994"/>
              <a:gd name="connsiteY1" fmla="*/ 4233139 h 4234148"/>
              <a:gd name="connsiteX2" fmla="*/ 2823072 w 12191994"/>
              <a:gd name="connsiteY2" fmla="*/ 4234148 h 4234148"/>
              <a:gd name="connsiteX3" fmla="*/ 3009998 w 12191994"/>
              <a:gd name="connsiteY3" fmla="*/ 4228754 h 4234148"/>
              <a:gd name="connsiteX4" fmla="*/ 3675237 w 12191994"/>
              <a:gd name="connsiteY4" fmla="*/ 4200953 h 4234148"/>
              <a:gd name="connsiteX5" fmla="*/ 3622991 w 12191994"/>
              <a:gd name="connsiteY5" fmla="*/ 4204420 h 4234148"/>
              <a:gd name="connsiteX6" fmla="*/ 3510832 w 12191994"/>
              <a:gd name="connsiteY6" fmla="*/ 4208872 h 4234148"/>
              <a:gd name="connsiteX7" fmla="*/ 3675237 w 12191994"/>
              <a:gd name="connsiteY7" fmla="*/ 4200953 h 4234148"/>
              <a:gd name="connsiteX8" fmla="*/ 0 w 12191994"/>
              <a:gd name="connsiteY8" fmla="*/ 0 h 4234148"/>
              <a:gd name="connsiteX9" fmla="*/ 12191994 w 12191994"/>
              <a:gd name="connsiteY9" fmla="*/ 0 h 4234148"/>
              <a:gd name="connsiteX10" fmla="*/ 12191994 w 12191994"/>
              <a:gd name="connsiteY10" fmla="*/ 2062010 h 4234148"/>
              <a:gd name="connsiteX11" fmla="*/ 12172138 w 12191994"/>
              <a:gd name="connsiteY11" fmla="*/ 2073270 h 4234148"/>
              <a:gd name="connsiteX12" fmla="*/ 4335530 w 12191994"/>
              <a:gd name="connsiteY12" fmla="*/ 4157144 h 4234148"/>
              <a:gd name="connsiteX13" fmla="*/ 4303869 w 12191994"/>
              <a:gd name="connsiteY13" fmla="*/ 4159244 h 4234148"/>
              <a:gd name="connsiteX14" fmla="*/ 4393550 w 12191994"/>
              <a:gd name="connsiteY14" fmla="*/ 4151137 h 4234148"/>
              <a:gd name="connsiteX15" fmla="*/ 4199670 w 12191994"/>
              <a:gd name="connsiteY15" fmla="*/ 4117929 h 4234148"/>
              <a:gd name="connsiteX16" fmla="*/ 500184 w 12191994"/>
              <a:gd name="connsiteY16" fmla="*/ 3043554 h 4234148"/>
              <a:gd name="connsiteX17" fmla="*/ 0 w 12191994"/>
              <a:gd name="connsiteY17" fmla="*/ 2813437 h 4234148"/>
              <a:gd name="connsiteX18" fmla="*/ 0 w 12191994"/>
              <a:gd name="connsiteY18" fmla="*/ 0 h 4234148"/>
              <a:gd name="connsiteX0" fmla="*/ 3009998 w 12191994"/>
              <a:gd name="connsiteY0" fmla="*/ 4228754 h 4233139"/>
              <a:gd name="connsiteX1" fmla="*/ 2899539 w 12191994"/>
              <a:gd name="connsiteY1" fmla="*/ 4233139 h 4233139"/>
              <a:gd name="connsiteX2" fmla="*/ 3009998 w 12191994"/>
              <a:gd name="connsiteY2" fmla="*/ 4228754 h 4233139"/>
              <a:gd name="connsiteX3" fmla="*/ 3675237 w 12191994"/>
              <a:gd name="connsiteY3" fmla="*/ 4200953 h 4233139"/>
              <a:gd name="connsiteX4" fmla="*/ 3622991 w 12191994"/>
              <a:gd name="connsiteY4" fmla="*/ 4204420 h 4233139"/>
              <a:gd name="connsiteX5" fmla="*/ 3510832 w 12191994"/>
              <a:gd name="connsiteY5" fmla="*/ 4208872 h 4233139"/>
              <a:gd name="connsiteX6" fmla="*/ 3675237 w 12191994"/>
              <a:gd name="connsiteY6" fmla="*/ 4200953 h 4233139"/>
              <a:gd name="connsiteX7" fmla="*/ 0 w 12191994"/>
              <a:gd name="connsiteY7" fmla="*/ 0 h 4233139"/>
              <a:gd name="connsiteX8" fmla="*/ 12191994 w 12191994"/>
              <a:gd name="connsiteY8" fmla="*/ 0 h 4233139"/>
              <a:gd name="connsiteX9" fmla="*/ 12191994 w 12191994"/>
              <a:gd name="connsiteY9" fmla="*/ 2062010 h 4233139"/>
              <a:gd name="connsiteX10" fmla="*/ 12172138 w 12191994"/>
              <a:gd name="connsiteY10" fmla="*/ 2073270 h 4233139"/>
              <a:gd name="connsiteX11" fmla="*/ 4335530 w 12191994"/>
              <a:gd name="connsiteY11" fmla="*/ 4157144 h 4233139"/>
              <a:gd name="connsiteX12" fmla="*/ 4303869 w 12191994"/>
              <a:gd name="connsiteY12" fmla="*/ 4159244 h 4233139"/>
              <a:gd name="connsiteX13" fmla="*/ 4393550 w 12191994"/>
              <a:gd name="connsiteY13" fmla="*/ 4151137 h 4233139"/>
              <a:gd name="connsiteX14" fmla="*/ 4199670 w 12191994"/>
              <a:gd name="connsiteY14" fmla="*/ 4117929 h 4233139"/>
              <a:gd name="connsiteX15" fmla="*/ 500184 w 12191994"/>
              <a:gd name="connsiteY15" fmla="*/ 3043554 h 4233139"/>
              <a:gd name="connsiteX16" fmla="*/ 0 w 12191994"/>
              <a:gd name="connsiteY16" fmla="*/ 2813437 h 4233139"/>
              <a:gd name="connsiteX17" fmla="*/ 0 w 12191994"/>
              <a:gd name="connsiteY17" fmla="*/ 0 h 4233139"/>
              <a:gd name="connsiteX0" fmla="*/ 3675237 w 12191994"/>
              <a:gd name="connsiteY0" fmla="*/ 4200953 h 4208872"/>
              <a:gd name="connsiteX1" fmla="*/ 3622991 w 12191994"/>
              <a:gd name="connsiteY1" fmla="*/ 4204420 h 4208872"/>
              <a:gd name="connsiteX2" fmla="*/ 3510832 w 12191994"/>
              <a:gd name="connsiteY2" fmla="*/ 4208872 h 4208872"/>
              <a:gd name="connsiteX3" fmla="*/ 3675237 w 12191994"/>
              <a:gd name="connsiteY3" fmla="*/ 4200953 h 4208872"/>
              <a:gd name="connsiteX4" fmla="*/ 0 w 12191994"/>
              <a:gd name="connsiteY4" fmla="*/ 0 h 4208872"/>
              <a:gd name="connsiteX5" fmla="*/ 12191994 w 12191994"/>
              <a:gd name="connsiteY5" fmla="*/ 0 h 4208872"/>
              <a:gd name="connsiteX6" fmla="*/ 12191994 w 12191994"/>
              <a:gd name="connsiteY6" fmla="*/ 2062010 h 4208872"/>
              <a:gd name="connsiteX7" fmla="*/ 12172138 w 12191994"/>
              <a:gd name="connsiteY7" fmla="*/ 2073270 h 4208872"/>
              <a:gd name="connsiteX8" fmla="*/ 4335530 w 12191994"/>
              <a:gd name="connsiteY8" fmla="*/ 4157144 h 4208872"/>
              <a:gd name="connsiteX9" fmla="*/ 4303869 w 12191994"/>
              <a:gd name="connsiteY9" fmla="*/ 4159244 h 4208872"/>
              <a:gd name="connsiteX10" fmla="*/ 4393550 w 12191994"/>
              <a:gd name="connsiteY10" fmla="*/ 4151137 h 4208872"/>
              <a:gd name="connsiteX11" fmla="*/ 4199670 w 12191994"/>
              <a:gd name="connsiteY11" fmla="*/ 4117929 h 4208872"/>
              <a:gd name="connsiteX12" fmla="*/ 500184 w 12191994"/>
              <a:gd name="connsiteY12" fmla="*/ 3043554 h 4208872"/>
              <a:gd name="connsiteX13" fmla="*/ 0 w 12191994"/>
              <a:gd name="connsiteY13" fmla="*/ 2813437 h 4208872"/>
              <a:gd name="connsiteX14" fmla="*/ 0 w 12191994"/>
              <a:gd name="connsiteY14" fmla="*/ 0 h 4208872"/>
              <a:gd name="connsiteX0" fmla="*/ 3675237 w 12191994"/>
              <a:gd name="connsiteY0" fmla="*/ 4200953 h 4204420"/>
              <a:gd name="connsiteX1" fmla="*/ 3622991 w 12191994"/>
              <a:gd name="connsiteY1" fmla="*/ 4204420 h 4204420"/>
              <a:gd name="connsiteX2" fmla="*/ 3675237 w 12191994"/>
              <a:gd name="connsiteY2" fmla="*/ 4200953 h 4204420"/>
              <a:gd name="connsiteX3" fmla="*/ 0 w 12191994"/>
              <a:gd name="connsiteY3" fmla="*/ 0 h 4204420"/>
              <a:gd name="connsiteX4" fmla="*/ 12191994 w 12191994"/>
              <a:gd name="connsiteY4" fmla="*/ 0 h 4204420"/>
              <a:gd name="connsiteX5" fmla="*/ 12191994 w 12191994"/>
              <a:gd name="connsiteY5" fmla="*/ 2062010 h 4204420"/>
              <a:gd name="connsiteX6" fmla="*/ 12172138 w 12191994"/>
              <a:gd name="connsiteY6" fmla="*/ 2073270 h 4204420"/>
              <a:gd name="connsiteX7" fmla="*/ 4335530 w 12191994"/>
              <a:gd name="connsiteY7" fmla="*/ 4157144 h 4204420"/>
              <a:gd name="connsiteX8" fmla="*/ 4303869 w 12191994"/>
              <a:gd name="connsiteY8" fmla="*/ 4159244 h 4204420"/>
              <a:gd name="connsiteX9" fmla="*/ 4393550 w 12191994"/>
              <a:gd name="connsiteY9" fmla="*/ 4151137 h 4204420"/>
              <a:gd name="connsiteX10" fmla="*/ 4199670 w 12191994"/>
              <a:gd name="connsiteY10" fmla="*/ 4117929 h 4204420"/>
              <a:gd name="connsiteX11" fmla="*/ 500184 w 12191994"/>
              <a:gd name="connsiteY11" fmla="*/ 3043554 h 4204420"/>
              <a:gd name="connsiteX12" fmla="*/ 0 w 12191994"/>
              <a:gd name="connsiteY12" fmla="*/ 2813437 h 4204420"/>
              <a:gd name="connsiteX13" fmla="*/ 0 w 12191994"/>
              <a:gd name="connsiteY13" fmla="*/ 0 h 4204420"/>
              <a:gd name="connsiteX0" fmla="*/ 0 w 12191994"/>
              <a:gd name="connsiteY0" fmla="*/ 0 h 4159244"/>
              <a:gd name="connsiteX1" fmla="*/ 12191994 w 12191994"/>
              <a:gd name="connsiteY1" fmla="*/ 0 h 4159244"/>
              <a:gd name="connsiteX2" fmla="*/ 12191994 w 12191994"/>
              <a:gd name="connsiteY2" fmla="*/ 2062010 h 4159244"/>
              <a:gd name="connsiteX3" fmla="*/ 12172138 w 12191994"/>
              <a:gd name="connsiteY3" fmla="*/ 2073270 h 4159244"/>
              <a:gd name="connsiteX4" fmla="*/ 4335530 w 12191994"/>
              <a:gd name="connsiteY4" fmla="*/ 4157144 h 4159244"/>
              <a:gd name="connsiteX5" fmla="*/ 4303869 w 12191994"/>
              <a:gd name="connsiteY5" fmla="*/ 4159244 h 4159244"/>
              <a:gd name="connsiteX6" fmla="*/ 4393550 w 12191994"/>
              <a:gd name="connsiteY6" fmla="*/ 4151137 h 4159244"/>
              <a:gd name="connsiteX7" fmla="*/ 4199670 w 12191994"/>
              <a:gd name="connsiteY7" fmla="*/ 4117929 h 4159244"/>
              <a:gd name="connsiteX8" fmla="*/ 500184 w 12191994"/>
              <a:gd name="connsiteY8" fmla="*/ 3043554 h 4159244"/>
              <a:gd name="connsiteX9" fmla="*/ 0 w 12191994"/>
              <a:gd name="connsiteY9" fmla="*/ 2813437 h 4159244"/>
              <a:gd name="connsiteX10" fmla="*/ 0 w 12191994"/>
              <a:gd name="connsiteY10" fmla="*/ 0 h 41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4" h="4159244">
                <a:moveTo>
                  <a:pt x="0" y="0"/>
                </a:moveTo>
                <a:lnTo>
                  <a:pt x="12191994" y="0"/>
                </a:lnTo>
                <a:lnTo>
                  <a:pt x="12191994" y="2062010"/>
                </a:lnTo>
                <a:lnTo>
                  <a:pt x="12172138" y="2073270"/>
                </a:lnTo>
                <a:cubicBezTo>
                  <a:pt x="10126645" y="3159296"/>
                  <a:pt x="7398182" y="3912771"/>
                  <a:pt x="4335530" y="4157144"/>
                </a:cubicBezTo>
                <a:lnTo>
                  <a:pt x="4303869" y="4159244"/>
                </a:lnTo>
                <a:lnTo>
                  <a:pt x="4393550" y="4151137"/>
                </a:lnTo>
                <a:lnTo>
                  <a:pt x="4199670" y="4117929"/>
                </a:lnTo>
                <a:cubicBezTo>
                  <a:pt x="2842546" y="3866392"/>
                  <a:pt x="1594227" y="3500596"/>
                  <a:pt x="500184" y="3043554"/>
                </a:cubicBezTo>
                <a:lnTo>
                  <a:pt x="0" y="2813437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5A8ECF8-9EC0-4371-9073-B718C78D330B}"/>
              </a:ext>
            </a:extLst>
          </p:cNvPr>
          <p:cNvSpPr/>
          <p:nvPr userDrawn="1"/>
        </p:nvSpPr>
        <p:spPr>
          <a:xfrm>
            <a:off x="4490376" y="6021955"/>
            <a:ext cx="4653624" cy="836047"/>
          </a:xfrm>
          <a:custGeom>
            <a:avLst/>
            <a:gdLst>
              <a:gd name="connsiteX0" fmla="*/ 0 w 6204832"/>
              <a:gd name="connsiteY0" fmla="*/ 0 h 836047"/>
              <a:gd name="connsiteX1" fmla="*/ 304730 w 6204832"/>
              <a:gd name="connsiteY1" fmla="*/ 38149 h 836047"/>
              <a:gd name="connsiteX2" fmla="*/ 3397819 w 6204832"/>
              <a:gd name="connsiteY2" fmla="*/ 210757 h 836047"/>
              <a:gd name="connsiteX3" fmla="*/ 5889052 w 6204832"/>
              <a:gd name="connsiteY3" fmla="*/ 99488 h 836047"/>
              <a:gd name="connsiteX4" fmla="*/ 6204832 w 6204832"/>
              <a:gd name="connsiteY4" fmla="*/ 63660 h 836047"/>
              <a:gd name="connsiteX5" fmla="*/ 6204832 w 6204832"/>
              <a:gd name="connsiteY5" fmla="*/ 741992 h 836047"/>
              <a:gd name="connsiteX6" fmla="*/ 6204831 w 6204832"/>
              <a:gd name="connsiteY6" fmla="*/ 741992 h 836047"/>
              <a:gd name="connsiteX7" fmla="*/ 6204831 w 6204832"/>
              <a:gd name="connsiteY7" fmla="*/ 836047 h 836047"/>
              <a:gd name="connsiteX8" fmla="*/ 2954095 w 6204832"/>
              <a:gd name="connsiteY8" fmla="*/ 836047 h 836047"/>
              <a:gd name="connsiteX9" fmla="*/ 2930417 w 6204832"/>
              <a:gd name="connsiteY9" fmla="*/ 833175 h 836047"/>
              <a:gd name="connsiteX10" fmla="*/ 165022 w 6204832"/>
              <a:gd name="connsiteY10" fmla="*/ 73132 h 836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04832" h="836047">
                <a:moveTo>
                  <a:pt x="0" y="0"/>
                </a:moveTo>
                <a:lnTo>
                  <a:pt x="304730" y="38149"/>
                </a:lnTo>
                <a:cubicBezTo>
                  <a:pt x="1300024" y="151139"/>
                  <a:pt x="2335168" y="210757"/>
                  <a:pt x="3397819" y="210757"/>
                </a:cubicBezTo>
                <a:cubicBezTo>
                  <a:pt x="4247941" y="210757"/>
                  <a:pt x="5080458" y="172602"/>
                  <a:pt x="5889052" y="99488"/>
                </a:cubicBezTo>
                <a:lnTo>
                  <a:pt x="6204832" y="63660"/>
                </a:lnTo>
                <a:lnTo>
                  <a:pt x="6204832" y="741992"/>
                </a:lnTo>
                <a:lnTo>
                  <a:pt x="6204831" y="741992"/>
                </a:lnTo>
                <a:lnTo>
                  <a:pt x="6204831" y="836047"/>
                </a:lnTo>
                <a:lnTo>
                  <a:pt x="2954095" y="836047"/>
                </a:lnTo>
                <a:lnTo>
                  <a:pt x="2930417" y="833175"/>
                </a:lnTo>
                <a:cubicBezTo>
                  <a:pt x="1933531" y="687458"/>
                  <a:pt x="1000874" y="426847"/>
                  <a:pt x="165022" y="73132"/>
                </a:cubicBez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90A6D83-D876-44E9-844F-067A0C9D2F58}"/>
              </a:ext>
            </a:extLst>
          </p:cNvPr>
          <p:cNvSpPr/>
          <p:nvPr userDrawn="1"/>
        </p:nvSpPr>
        <p:spPr>
          <a:xfrm>
            <a:off x="0" y="2240554"/>
            <a:ext cx="9144000" cy="3861530"/>
          </a:xfrm>
          <a:custGeom>
            <a:avLst/>
            <a:gdLst>
              <a:gd name="connsiteX0" fmla="*/ 4072878 w 4072878"/>
              <a:gd name="connsiteY0" fmla="*/ 0 h 2548371"/>
              <a:gd name="connsiteX1" fmla="*/ 4072878 w 4072878"/>
              <a:gd name="connsiteY1" fmla="*/ 2451296 h 2548371"/>
              <a:gd name="connsiteX2" fmla="*/ 3967388 w 4072878"/>
              <a:gd name="connsiteY2" fmla="*/ 2474940 h 2548371"/>
              <a:gd name="connsiteX3" fmla="*/ 3135163 w 4072878"/>
              <a:gd name="connsiteY3" fmla="*/ 2548371 h 2548371"/>
              <a:gd name="connsiteX4" fmla="*/ 144639 w 4072878"/>
              <a:gd name="connsiteY4" fmla="*/ 1474801 h 2548371"/>
              <a:gd name="connsiteX5" fmla="*/ 0 w 4072878"/>
              <a:gd name="connsiteY5" fmla="*/ 1349511 h 2548371"/>
              <a:gd name="connsiteX6" fmla="*/ 7645 w 4072878"/>
              <a:gd name="connsiteY6" fmla="*/ 1350876 h 2548371"/>
              <a:gd name="connsiteX7" fmla="*/ 723622 w 4072878"/>
              <a:gd name="connsiteY7" fmla="*/ 1405047 h 2548371"/>
              <a:gd name="connsiteX8" fmla="*/ 3884734 w 4072878"/>
              <a:gd name="connsiteY8" fmla="*/ 183710 h 254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72878" h="2548371">
                <a:moveTo>
                  <a:pt x="4072878" y="0"/>
                </a:moveTo>
                <a:lnTo>
                  <a:pt x="4072878" y="2451296"/>
                </a:lnTo>
                <a:lnTo>
                  <a:pt x="3967388" y="2474940"/>
                </a:lnTo>
                <a:cubicBezTo>
                  <a:pt x="3697268" y="2523191"/>
                  <a:pt x="3419156" y="2548371"/>
                  <a:pt x="3135163" y="2548371"/>
                </a:cubicBezTo>
                <a:cubicBezTo>
                  <a:pt x="1999192" y="2548371"/>
                  <a:pt x="957318" y="2145483"/>
                  <a:pt x="144639" y="1474801"/>
                </a:cubicBezTo>
                <a:lnTo>
                  <a:pt x="0" y="1349511"/>
                </a:lnTo>
                <a:lnTo>
                  <a:pt x="7645" y="1350876"/>
                </a:lnTo>
                <a:cubicBezTo>
                  <a:pt x="241098" y="1386547"/>
                  <a:pt x="480200" y="1405047"/>
                  <a:pt x="723622" y="1405047"/>
                </a:cubicBezTo>
                <a:cubicBezTo>
                  <a:pt x="1940736" y="1405047"/>
                  <a:pt x="3049826" y="942548"/>
                  <a:pt x="3884734" y="183710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BCC98-1580-4C28-8EDC-0F8AF5CA9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814638"/>
            <a:ext cx="6858000" cy="2387600"/>
          </a:xfrm>
        </p:spPr>
        <p:txBody>
          <a:bodyPr rIns="365760" anchor="b">
            <a:normAutofit/>
          </a:bodyPr>
          <a:lstStyle>
            <a:lvl1pPr algn="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19115-C742-440E-8A08-171CBD18F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5998" y="5202238"/>
            <a:ext cx="6858000" cy="899846"/>
          </a:xfrm>
        </p:spPr>
        <p:txBody>
          <a:bodyPr rIns="365760">
            <a:normAutofit/>
          </a:bodyPr>
          <a:lstStyle>
            <a:lvl1pPr marL="0" indent="0" algn="r">
              <a:buNone/>
              <a:defRPr sz="20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C0A06-6586-46C1-B5BF-0E56DC48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BDF8E-04ED-4796-A02C-D6887C62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07708-0653-4BFE-BDCB-7EDB4C08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56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874A6-9ACF-48E9-94B2-A31C5D9D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C8485-679C-4CBF-96E0-7B94ACE0F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C0E27-1D0F-4482-BEB4-7B35D1308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A8B8C-412F-4976-86BF-30269820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5394-D95D-4871-B12A-BAB69CEA1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58251-DB04-4CC3-8D3F-72EFC2D5F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76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A641-9EB4-47B3-96C0-8C6296E96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35125-47C4-4402-8ECD-A77221001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04F91-84C2-4779-B493-9A846A0B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BC727-52D8-44D1-9315-E16DC5F8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021E5-8C17-46A9-941A-D3D45533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FAE64-06A5-4DE1-81C2-B4718D557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9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17C73-0918-49E5-B934-2FDB3935F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601DD-4B31-4C85-8BF4-8E25AA335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922BC-0AD6-44A3-B05F-C1991EE0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A789E-B678-4E09-BDB1-7B16B525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71187-E69A-4C50-93EC-72399E53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57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816490-53E5-4B7C-B69A-D1843F5241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64891A-25FC-4192-AC93-F8C596742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15203-0495-4DDC-A983-D66926B4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00432-3913-4AEC-96D5-1119D47A7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8639B-5ED7-488C-9414-EABF4BC8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5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5"/>
            <a:ext cx="9144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048933" y="3071723"/>
            <a:ext cx="5046133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7213" y="6121399"/>
            <a:ext cx="364959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A5CD00"/>
                </a:solidFill>
              </a:rPr>
              <a:t>T</a:t>
            </a:r>
            <a:r>
              <a:rPr lang="en-US" baseline="0" dirty="0">
                <a:solidFill>
                  <a:srgbClr val="A5CD00"/>
                </a:solidFill>
              </a:rPr>
              <a:t>he </a:t>
            </a:r>
            <a:r>
              <a:rPr lang="en-US" baseline="0">
                <a:solidFill>
                  <a:srgbClr val="A5CD00"/>
                </a:solidFill>
              </a:rPr>
              <a:t>free PowerPoint template </a:t>
            </a:r>
            <a:r>
              <a:rPr lang="en-US" baseline="0" dirty="0">
                <a:solidFill>
                  <a:srgbClr val="A5CD00"/>
                </a:solidFill>
              </a:rPr>
              <a:t>library</a:t>
            </a:r>
            <a:endParaRPr lang="en-US" dirty="0">
              <a:solidFill>
                <a:srgbClr val="A5CD00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3459936" y="2633133"/>
            <a:ext cx="222413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effectLst/>
              </a:rPr>
              <a:t>Designed</a:t>
            </a:r>
            <a:r>
              <a:rPr lang="en-US" baseline="0">
                <a:solidFill>
                  <a:schemeClr val="bg1"/>
                </a:solidFill>
                <a:effectLst/>
              </a:rPr>
              <a:t> with         by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Freeform 290"/>
          <p:cNvSpPr/>
          <p:nvPr userDrawn="1"/>
        </p:nvSpPr>
        <p:spPr>
          <a:xfrm>
            <a:off x="4977441" y="2705803"/>
            <a:ext cx="261456" cy="223991"/>
          </a:xfrm>
          <a:custGeom>
            <a:avLst/>
            <a:gdLst/>
            <a:ahLst/>
            <a:cxnLst/>
            <a:rect l="l" t="t" r="r" b="b"/>
            <a:pathLst>
              <a:path w="504825" h="432707">
                <a:moveTo>
                  <a:pt x="134658" y="0"/>
                </a:moveTo>
                <a:cubicBezTo>
                  <a:pt x="146301" y="0"/>
                  <a:pt x="158180" y="2019"/>
                  <a:pt x="170294" y="6057"/>
                </a:cubicBezTo>
                <a:cubicBezTo>
                  <a:pt x="182407" y="10095"/>
                  <a:pt x="193676" y="15541"/>
                  <a:pt x="204099" y="22396"/>
                </a:cubicBezTo>
                <a:cubicBezTo>
                  <a:pt x="214522" y="29251"/>
                  <a:pt x="223490" y="35683"/>
                  <a:pt x="231002" y="41693"/>
                </a:cubicBezTo>
                <a:cubicBezTo>
                  <a:pt x="238514" y="47703"/>
                  <a:pt x="245652" y="54088"/>
                  <a:pt x="252412" y="60849"/>
                </a:cubicBezTo>
                <a:cubicBezTo>
                  <a:pt x="259174" y="54088"/>
                  <a:pt x="266310" y="47703"/>
                  <a:pt x="273823" y="41693"/>
                </a:cubicBezTo>
                <a:cubicBezTo>
                  <a:pt x="281334" y="35683"/>
                  <a:pt x="290303" y="29251"/>
                  <a:pt x="300726" y="22396"/>
                </a:cubicBezTo>
                <a:cubicBezTo>
                  <a:pt x="311149" y="15541"/>
                  <a:pt x="322417" y="10095"/>
                  <a:pt x="334531" y="6057"/>
                </a:cubicBezTo>
                <a:cubicBezTo>
                  <a:pt x="346645" y="2019"/>
                  <a:pt x="358524" y="0"/>
                  <a:pt x="370167" y="0"/>
                </a:cubicBezTo>
                <a:cubicBezTo>
                  <a:pt x="412236" y="0"/>
                  <a:pt x="445197" y="11644"/>
                  <a:pt x="469048" y="34932"/>
                </a:cubicBezTo>
                <a:cubicBezTo>
                  <a:pt x="492899" y="58220"/>
                  <a:pt x="504825" y="90523"/>
                  <a:pt x="504825" y="131840"/>
                </a:cubicBezTo>
                <a:cubicBezTo>
                  <a:pt x="504825" y="173346"/>
                  <a:pt x="483321" y="215602"/>
                  <a:pt x="440313" y="258610"/>
                </a:cubicBezTo>
                <a:lnTo>
                  <a:pt x="264807" y="427636"/>
                </a:lnTo>
                <a:cubicBezTo>
                  <a:pt x="261427" y="431017"/>
                  <a:pt x="257295" y="432707"/>
                  <a:pt x="252412" y="432707"/>
                </a:cubicBezTo>
                <a:cubicBezTo>
                  <a:pt x="247529" y="432707"/>
                  <a:pt x="243398" y="431017"/>
                  <a:pt x="240018" y="427636"/>
                </a:cubicBezTo>
                <a:lnTo>
                  <a:pt x="64230" y="258047"/>
                </a:lnTo>
                <a:cubicBezTo>
                  <a:pt x="62351" y="256544"/>
                  <a:pt x="59770" y="254103"/>
                  <a:pt x="56482" y="250722"/>
                </a:cubicBezTo>
                <a:cubicBezTo>
                  <a:pt x="53196" y="247342"/>
                  <a:pt x="47984" y="241191"/>
                  <a:pt x="40848" y="232270"/>
                </a:cubicBezTo>
                <a:cubicBezTo>
                  <a:pt x="33712" y="223349"/>
                  <a:pt x="27326" y="214194"/>
                  <a:pt x="21692" y="204803"/>
                </a:cubicBezTo>
                <a:cubicBezTo>
                  <a:pt x="16057" y="195413"/>
                  <a:pt x="11035" y="184051"/>
                  <a:pt x="6620" y="170717"/>
                </a:cubicBezTo>
                <a:cubicBezTo>
                  <a:pt x="2207" y="157382"/>
                  <a:pt x="0" y="144423"/>
                  <a:pt x="0" y="131840"/>
                </a:cubicBezTo>
                <a:cubicBezTo>
                  <a:pt x="0" y="90523"/>
                  <a:pt x="11926" y="58220"/>
                  <a:pt x="35777" y="34932"/>
                </a:cubicBezTo>
                <a:cubicBezTo>
                  <a:pt x="59629" y="11644"/>
                  <a:pt x="92588" y="0"/>
                  <a:pt x="134658" y="0"/>
                </a:cubicBezTo>
                <a:close/>
              </a:path>
            </a:pathLst>
          </a:custGeom>
          <a:solidFill>
            <a:srgbClr val="D9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04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5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5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04AC-9159-4934-8481-28CFB4B4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6811C-389E-4C9A-9545-FD7B79A7D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2F26-D929-4224-B7D5-F9CC419EA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EDAD2-3D9E-4B72-AB17-C033F18A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586D7-6C7E-4A29-AFAD-F8AF921E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80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26FE-2A1A-42E8-8EB8-E8C2F1FF1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07FC-5F80-4767-A8D4-75E008AE6C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EDFBF-95C8-482A-B30A-04986A025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208A8-1524-4742-BDE9-246AD4B9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00CFF-B864-4717-99A5-43C9EA07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F6820-5E3F-49A9-8E44-8ECF083F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82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783B-03A0-409F-8573-D57329B5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B7087-5633-49FA-8485-A981586BC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79E2C-033B-4FBA-A3E2-A445B074A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9FFF85-E5C7-4BEE-B6C4-60A80C3B6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2009E7-C5BE-40E0-9D13-EBAA5DE9A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201D6F-9B4A-4DA8-874F-D47E161C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3727-9126-450C-9166-FA163FBC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9D302A-A571-4F55-8B61-EA8AB97E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8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D749-FDF9-4F94-A421-8EABE30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64008-8BD8-4542-8DFA-D33857B3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B89E25-02BB-4E6D-A193-F5D306FAB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C2355-36B6-4F9E-BA79-5CA5E9C4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6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81EAFB-B6A5-4380-9C39-01D3761D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85C40-FDBA-43C0-90CF-DDBB124A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D6155-F780-4D68-868D-D48E5912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2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hyperlink" Target="http://www.presentationgo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4E5A5-FAF5-42E9-A705-A2830C622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365760" bIns="45720" rtlCol="0" anchor="b">
            <a:normAutofit/>
          </a:bodyPr>
          <a:lstStyle/>
          <a:p>
            <a:pPr lvl="0" algn="r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E322A-EE1B-4EA9-BECD-220E5044D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86965-5A0F-4C0C-9415-32EBA327B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C338F-E89C-43B8-B0CB-A1D888EA8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A7CEF-ACB9-4347-8B7A-F5C824194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67DC16-0617-4BAD-B279-658D1101462B}"/>
              </a:ext>
            </a:extLst>
          </p:cNvPr>
          <p:cNvGrpSpPr/>
          <p:nvPr userDrawn="1"/>
        </p:nvGrpSpPr>
        <p:grpSpPr>
          <a:xfrm>
            <a:off x="-1654908" y="-73804"/>
            <a:ext cx="1569183" cy="612144"/>
            <a:chOff x="-2096383" y="21447"/>
            <a:chExt cx="1569183" cy="61214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B52455-0488-44FB-AC45-0F087666BC27}"/>
                </a:ext>
              </a:extLst>
            </p:cNvPr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F69A73-B888-43F4-AAFD-7161DCD25AE3}"/>
                </a:ext>
              </a:extLst>
            </p:cNvPr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FF6F4D3-BBCF-41EB-815A-CB952A23CB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38665C17-6FB6-48DB-B536-80F00E337511}"/>
              </a:ext>
            </a:extLst>
          </p:cNvPr>
          <p:cNvSpPr/>
          <p:nvPr userDrawn="1"/>
        </p:nvSpPr>
        <p:spPr>
          <a:xfrm>
            <a:off x="-66674" y="6959601"/>
            <a:ext cx="12634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800" b="0" i="0" u="none" strike="noStrike" dirty="0">
                <a:solidFill>
                  <a:schemeClr val="tx1"/>
                </a:solidFill>
                <a:effectLst/>
                <a:latin typeface="Open Sans" panose="020B0606030504020204" pitchFamily="34" charset="0"/>
                <a:hlinkClick r:id="rId16" tooltip="PresentationGo!"/>
              </a:rPr>
              <a:t>presentationgo.com</a:t>
            </a: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91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80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600" b="1" kern="1200" cap="all" baseline="0" smtClean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E942A-26CB-4FC8-A61F-ED7BAF06B75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6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Ogaosion/OOP_course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n.wikipedia.org/wiki/Composition_over_inheritanc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286000" y="5340261"/>
            <a:ext cx="6858000" cy="899846"/>
          </a:xfrm>
        </p:spPr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Design report</a:t>
            </a:r>
          </a:p>
          <a:p>
            <a:r>
              <a:rPr lang="en-US" sz="1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高梓源</a:t>
            </a:r>
            <a:endParaRPr 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CEEFAB-8007-4E30-80A1-6265CA3AF86A}"/>
              </a:ext>
            </a:extLst>
          </p:cNvPr>
          <p:cNvSpPr/>
          <p:nvPr/>
        </p:nvSpPr>
        <p:spPr>
          <a:xfrm>
            <a:off x="3" y="2814638"/>
            <a:ext cx="3296950" cy="1420932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3CEE7B2-FBBA-FE46-B3ED-44406D604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98" y="4349535"/>
            <a:ext cx="7073900" cy="914400"/>
          </a:xfrm>
          <a:prstGeom prst="rect">
            <a:avLst/>
          </a:prstGeom>
        </p:spPr>
      </p:pic>
      <p:pic>
        <p:nvPicPr>
          <p:cNvPr id="34" name="图片占位符 33">
            <a:extLst>
              <a:ext uri="{FF2B5EF4-FFF2-40B4-BE49-F238E27FC236}">
                <a16:creationId xmlns:a16="http://schemas.microsoft.com/office/drawing/2014/main" id="{3314341E-C036-6A4A-A9D1-AB01CDE3D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553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733098"/>
            <a:ext cx="8515349" cy="4891989"/>
          </a:xfrm>
        </p:spPr>
        <p:txBody>
          <a:bodyPr/>
          <a:lstStyle/>
          <a:p>
            <a:r>
              <a:rPr kumimoji="1" lang="en-US" altLang="zh-CN" dirty="0"/>
              <a:t>Compiler, Blocks, Button Bar</a:t>
            </a:r>
          </a:p>
          <a:p>
            <a:r>
              <a:rPr kumimoji="1" lang="en-US" altLang="zh-CN" dirty="0"/>
              <a:t>Many types, many implementation</a:t>
            </a:r>
          </a:p>
          <a:p>
            <a:r>
              <a:rPr kumimoji="1" lang="en-US" altLang="zh-CN" dirty="0"/>
              <a:t>POP/IOP, use factory to provide common interface for use</a:t>
            </a:r>
          </a:p>
          <a:p>
            <a:r>
              <a:rPr kumimoji="1" lang="en-US" altLang="zh-CN" dirty="0"/>
              <a:t>Hide specific implement methods -&gt; user friendly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Many-to-one composition/aggregation:</a:t>
            </a:r>
          </a:p>
          <a:p>
            <a:r>
              <a:rPr kumimoji="1" lang="en-US" altLang="zh-CN" dirty="0"/>
              <a:t>Blocks in </a:t>
            </a:r>
            <a:r>
              <a:rPr kumimoji="1" lang="en-US" altLang="zh-CN" dirty="0" err="1"/>
              <a:t>MainWindow</a:t>
            </a:r>
            <a:r>
              <a:rPr kumimoji="1" lang="en-US" altLang="zh-CN" dirty="0"/>
              <a:t>, use iterator not index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Input check when compiling/logging in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Advanced design pattern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/>
              <a:t>(abstract) Factory /</a:t>
            </a:r>
            <a:r>
              <a:rPr kumimoji="1" lang="zh-CN" altLang="en-US" dirty="0"/>
              <a:t> </a:t>
            </a:r>
            <a:r>
              <a:rPr kumimoji="1" lang="en-US" altLang="zh-CN" dirty="0"/>
              <a:t>iterator / proxy pattern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1413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7886700" cy="4443865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Redo/undo manager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GUI core: BUTTONs</a:t>
            </a:r>
          </a:p>
          <a:p>
            <a:r>
              <a:rPr kumimoji="1" lang="en-US" altLang="zh-CN" sz="2400" dirty="0"/>
              <a:t>Action, Event, Listener</a:t>
            </a:r>
          </a:p>
          <a:p>
            <a:r>
              <a:rPr kumimoji="1" lang="en-US" altLang="zh-CN" sz="2400" dirty="0"/>
              <a:t>User Action trigger out Events bound with Listener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Advanced design pattern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/>
              <a:t> </a:t>
            </a:r>
            <a:r>
              <a:rPr lang="en" altLang="zh-CN" dirty="0"/>
              <a:t>Memento / </a:t>
            </a:r>
            <a:r>
              <a:rPr kumimoji="1" lang="en-US" altLang="zh-CN" dirty="0"/>
              <a:t>Observer pattern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2B15EE-3DB5-1243-842C-7F3DB6559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90" y="3930913"/>
            <a:ext cx="7277819" cy="291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79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6A13C73-76E6-A546-9F0A-02582404A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933110"/>
            <a:ext cx="8515348" cy="2376814"/>
          </a:xfrm>
        </p:spPr>
        <p:txBody>
          <a:bodyPr/>
          <a:lstStyle/>
          <a:p>
            <a:r>
              <a:rPr kumimoji="1" lang="en-US" altLang="zh-CN" dirty="0"/>
              <a:t>This is framework, opensource + plugin mode lead to last-long development</a:t>
            </a:r>
          </a:p>
          <a:p>
            <a:r>
              <a:rPr kumimoji="1" lang="en-US" altLang="zh-CN" dirty="0"/>
              <a:t>Original Demands &amp; GUI perfection (or switch to JavaFX)</a:t>
            </a:r>
          </a:p>
          <a:p>
            <a:r>
              <a:rPr kumimoji="1" lang="en-US" altLang="zh-CN" dirty="0"/>
              <a:t>Code Running?</a:t>
            </a:r>
          </a:p>
          <a:p>
            <a:r>
              <a:rPr kumimoji="1" lang="en-US" altLang="zh-CN" dirty="0"/>
              <a:t>……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236CA7F-28AA-434D-B6ED-FDF0CB8B3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Why is infinite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CE1F13E-B5F7-C242-9EA2-8B492D1F05C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/>
              <a:t>Issues: feature requests</a:t>
            </a:r>
            <a:endParaRPr kumimoji="1" lang="zh-CN" altLang="en-US" dirty="0"/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C0F9154B-15BE-E542-A454-345809743089}"/>
              </a:ext>
            </a:extLst>
          </p:cNvPr>
          <p:cNvSpPr txBox="1">
            <a:spLocks/>
          </p:cNvSpPr>
          <p:nvPr/>
        </p:nvSpPr>
        <p:spPr>
          <a:xfrm>
            <a:off x="628650" y="4187013"/>
            <a:ext cx="8515350" cy="714499"/>
          </a:xfrm>
          <a:prstGeom prst="rect">
            <a:avLst/>
          </a:prstGeom>
        </p:spPr>
        <p:txBody>
          <a:bodyPr vert="horz" lIns="91440" tIns="45720" rIns="36576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altLang="zh-CN" dirty="0">
                <a:solidFill>
                  <a:schemeClr val="tx1"/>
                </a:solidFill>
              </a:rPr>
              <a:t>A worry</a:t>
            </a: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BB2723F-5101-EC44-BB8A-E2D07FE3E16C}"/>
              </a:ext>
            </a:extLst>
          </p:cNvPr>
          <p:cNvSpPr txBox="1">
            <a:spLocks/>
          </p:cNvSpPr>
          <p:nvPr/>
        </p:nvSpPr>
        <p:spPr>
          <a:xfrm>
            <a:off x="314326" y="4901512"/>
            <a:ext cx="8515348" cy="1862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Under High concurrency environment, trying to access an object from many others (aggregation)</a:t>
            </a:r>
          </a:p>
          <a:p>
            <a:r>
              <a:rPr kumimoji="1" lang="en-US" altLang="zh-CN" dirty="0"/>
              <a:t>So need locks for every fields of object? Or a lock for an object?</a:t>
            </a:r>
          </a:p>
        </p:txBody>
      </p:sp>
    </p:spTree>
    <p:extLst>
      <p:ext uri="{BB962C8B-B14F-4D97-AF65-F5344CB8AC3E}">
        <p14:creationId xmlns:p14="http://schemas.microsoft.com/office/powerpoint/2010/main" val="163450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C1705A3-8EF8-2240-B511-491298487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965444"/>
            <a:ext cx="6858000" cy="2387600"/>
          </a:xfrm>
        </p:spPr>
        <p:txBody>
          <a:bodyPr/>
          <a:lstStyle/>
          <a:p>
            <a:r>
              <a:rPr kumimoji="1" lang="en-US" altLang="zh-CN" dirty="0"/>
              <a:t>Thanks for listening</a:t>
            </a:r>
            <a:endParaRPr kumimoji="1" lang="zh-CN" altLang="en-US" dirty="0"/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A640C449-BD0F-0B45-9ECE-C6ED629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CA9EEBB-61BC-A944-B813-5A3B2DFFCEF7}"/>
              </a:ext>
            </a:extLst>
          </p:cNvPr>
          <p:cNvSpPr txBox="1"/>
          <p:nvPr/>
        </p:nvSpPr>
        <p:spPr>
          <a:xfrm>
            <a:off x="3933643" y="5353044"/>
            <a:ext cx="512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solidFill>
                  <a:schemeClr val="bg1"/>
                </a:solidFill>
              </a:rPr>
              <a:t>Repo: </a:t>
            </a:r>
            <a:r>
              <a:rPr kumimoji="1" lang="en" altLang="zh-CN" dirty="0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zh-CN" dirty="0" err="1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kumimoji="1" lang="en" altLang="zh-CN" dirty="0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dirty="0" err="1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ETOgaosion</a:t>
            </a:r>
            <a:r>
              <a:rPr kumimoji="1" lang="en" altLang="zh-CN" dirty="0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dirty="0" err="1">
                <a:solidFill>
                  <a:srgbClr val="4ED4A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OOP_course</a:t>
            </a:r>
            <a:endParaRPr kumimoji="1" lang="zh-CN" altLang="en-US" dirty="0">
              <a:solidFill>
                <a:srgbClr val="4ED4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93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2569608"/>
            <a:ext cx="8515350" cy="2950233"/>
          </a:xfrm>
        </p:spPr>
        <p:txBody>
          <a:bodyPr>
            <a:noAutofit/>
          </a:bodyPr>
          <a:lstStyle/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一般的编辑器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，共同点：一个文本输入块，一个文件格式</a:t>
            </a:r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Nova, Sublime Text,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Xcode</a:t>
            </a:r>
            <a:endParaRPr 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JetBrains,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Netbeans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VS, Android Studio</a:t>
            </a: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Latex, Word, Markdown</a:t>
            </a:r>
          </a:p>
          <a:p>
            <a:pPr algn="just"/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: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多个文本输入块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，多种输入格式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代码：支持多种语言，选择适当内核可运行并输出，主要以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为主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0FA269BB-9CF1-436E-9ADF-E46804694E4E}" type="slidenum">
              <a:rPr lang="en-US">
                <a:latin typeface="PingFang SC" panose="020B0400000000000000" pitchFamily="34" charset="-122"/>
                <a:ea typeface="PingFang SC" panose="020B0400000000000000" pitchFamily="34" charset="-122"/>
              </a:rPr>
              <a:pPr defTabSz="685800"/>
              <a:t>2</a:t>
            </a:fld>
            <a:endParaRPr lang="en-US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distinctiveness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5C5F32A6-7FB3-43D2-80F8-5D9A0CBC784F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Source of ideas</a:t>
            </a:r>
          </a:p>
        </p:txBody>
      </p:sp>
    </p:spTree>
    <p:extLst>
      <p:ext uri="{BB962C8B-B14F-4D97-AF65-F5344CB8AC3E}">
        <p14:creationId xmlns:p14="http://schemas.microsoft.com/office/powerpoint/2010/main" val="1794886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4BCB708-F107-444E-B996-A7B4398A8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117102"/>
          </a:xfrm>
        </p:spPr>
        <p:txBody>
          <a:bodyPr>
            <a:normAutofit/>
          </a:bodyPr>
          <a:lstStyle/>
          <a:p>
            <a:r>
              <a:rPr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+ </a:t>
            </a:r>
            <a:r>
              <a:rPr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endParaRPr kumimoji="1" lang="zh-CN" altLang="en-US" sz="20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518CF93-1CEA-594E-AD38-E34F36E8770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75812"/>
            <a:ext cx="6858000" cy="714499"/>
          </a:xfrm>
        </p:spPr>
        <p:txBody>
          <a:bodyPr/>
          <a:lstStyle/>
          <a:p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开发环境颜值天花板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BC36F3-3E53-6347-8953-3AC3236F8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1" t="2021" r="1522" b="3317"/>
          <a:stretch/>
        </p:blipFill>
        <p:spPr>
          <a:xfrm>
            <a:off x="-87227" y="1362974"/>
            <a:ext cx="9351997" cy="572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A7176F-5D76-4044-9E5D-766206426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9048"/>
            <a:ext cx="7886700" cy="4287303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吸收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：使用块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(Block)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组织输入输出</a:t>
            </a:r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尽管不要求运行代码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，但我们还是要为专业人士设计真正通用的编辑器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可能的输入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普通文本、富文本、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、超文本、无限级标题、专业文本（代码、公式）、表格、多媒体（图片、视频）、分隔符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外观上对标市场：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Menu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（工作区、文件、块操作、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、设置、关于）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Side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（文件树、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信息、大纲信息）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Top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（分屏、标签页）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Background</a:t>
            </a: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0E6220-C5E6-7445-9F47-D3B89AE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Infinite Notebook</a:t>
            </a:r>
          </a:p>
        </p:txBody>
      </p:sp>
      <p:sp>
        <p:nvSpPr>
          <p:cNvPr id="7" name="Subtitle 12">
            <a:extLst>
              <a:ext uri="{FF2B5EF4-FFF2-40B4-BE49-F238E27FC236}">
                <a16:creationId xmlns:a16="http://schemas.microsoft.com/office/drawing/2014/main" id="{3EE562C1-8331-274A-89CE-0B368956BDD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We push it further</a:t>
            </a:r>
          </a:p>
        </p:txBody>
      </p:sp>
    </p:spTree>
    <p:extLst>
      <p:ext uri="{BB962C8B-B14F-4D97-AF65-F5344CB8AC3E}">
        <p14:creationId xmlns:p14="http://schemas.microsoft.com/office/powerpoint/2010/main" val="351295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3DAF16D-E275-BC43-A290-01DEE3336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8049524" cy="4901678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Project Manager:</a:t>
            </a:r>
          </a:p>
          <a:p>
            <a:r>
              <a:rPr kumimoji="1" lang="en-US" altLang="zh-CN" sz="2400" dirty="0"/>
              <a:t>-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Maven (switch from Gradle)</a:t>
            </a:r>
          </a:p>
          <a:p>
            <a:r>
              <a:rPr kumimoji="1" lang="en-US" altLang="zh-CN" sz="2400" dirty="0"/>
              <a:t>IDE:</a:t>
            </a:r>
          </a:p>
          <a:p>
            <a:r>
              <a:rPr kumimoji="1" lang="en-US" altLang="zh-CN" sz="2400" dirty="0"/>
              <a:t>-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Apache </a:t>
            </a:r>
            <a:r>
              <a:rPr kumimoji="1" lang="en-US" altLang="zh-CN" sz="2400" dirty="0" err="1"/>
              <a:t>netbeans</a:t>
            </a:r>
            <a:r>
              <a:rPr kumimoji="1" lang="en-US" altLang="zh-CN" sz="2400" dirty="0"/>
              <a:t>: Coding &amp; Drawing GUI</a:t>
            </a:r>
          </a:p>
          <a:p>
            <a:pPr lvl="1"/>
            <a:r>
              <a:rPr kumimoji="1" lang="en-US" altLang="zh-CN" sz="2100" dirty="0"/>
              <a:t>Light-Weight</a:t>
            </a:r>
          </a:p>
          <a:p>
            <a:pPr lvl="1"/>
            <a:r>
              <a:rPr kumimoji="1" lang="en-US" altLang="zh-CN" sz="2100" dirty="0"/>
              <a:t>Full-Featured: Layout Manager Free-Design</a:t>
            </a:r>
            <a:endParaRPr kumimoji="1" lang="en-US" altLang="zh-CN" sz="2400" dirty="0"/>
          </a:p>
          <a:p>
            <a:r>
              <a:rPr kumimoji="1" lang="en-US" altLang="zh-CN" sz="2400" dirty="0"/>
              <a:t>-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IntelliJ IDEA: Download External Library with Maven &amp; UML Diagram</a:t>
            </a:r>
          </a:p>
          <a:p>
            <a:r>
              <a:rPr kumimoji="1" lang="en-US" altLang="zh-CN" sz="2400" dirty="0"/>
              <a:t>GUI Lib:</a:t>
            </a:r>
          </a:p>
          <a:p>
            <a:r>
              <a:rPr kumimoji="1" lang="en-US" altLang="zh-CN" sz="2400" dirty="0"/>
              <a:t>- Java swing &amp; </a:t>
            </a:r>
            <a:r>
              <a:rPr kumimoji="1" lang="en-US" altLang="zh-CN" sz="2400" dirty="0" err="1"/>
              <a:t>awt</a:t>
            </a:r>
            <a:endParaRPr kumimoji="1" lang="en-US" altLang="zh-CN" sz="2400" dirty="0"/>
          </a:p>
          <a:p>
            <a:r>
              <a:rPr kumimoji="1" lang="en-US" altLang="zh-CN" sz="2400" strike="sngStrike" dirty="0"/>
              <a:t>- (</a:t>
            </a:r>
            <a:r>
              <a:rPr kumimoji="1" lang="en-US" altLang="zh-CN" sz="2400" strike="sngStrike" dirty="0" err="1"/>
              <a:t>javaFx</a:t>
            </a:r>
            <a:r>
              <a:rPr kumimoji="1" lang="en-US" altLang="zh-CN" sz="2400" strike="sngStrike" dirty="0"/>
              <a:t> if only I know earlier)</a:t>
            </a:r>
          </a:p>
          <a:p>
            <a:endParaRPr kumimoji="1" lang="zh-CN" altLang="en-US" sz="2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96283BF-FE11-7B4D-9289-9285F6835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developing environment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63B3A6E-A998-EF48-B506-CF1FA04385C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/>
              <a:t>Trial and error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3898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2" y="-208328"/>
            <a:ext cx="8515350" cy="1325563"/>
          </a:xfrm>
        </p:spPr>
        <p:txBody>
          <a:bodyPr/>
          <a:lstStyle/>
          <a:p>
            <a:r>
              <a:rPr kumimoji="1" lang="en-US" altLang="zh-CN" dirty="0"/>
              <a:t>Product overview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94312"/>
            <a:ext cx="6858000" cy="714499"/>
          </a:xfrm>
        </p:spPr>
        <p:txBody>
          <a:bodyPr/>
          <a:lstStyle/>
          <a:p>
            <a:r>
              <a:rPr kumimoji="1" lang="en-US" altLang="zh-CN" dirty="0"/>
              <a:t>V0.0.1 beta</a:t>
            </a:r>
          </a:p>
          <a:p>
            <a:r>
              <a:rPr kumimoji="1" lang="en-US" altLang="zh-CN" dirty="0"/>
              <a:t>Login view</a:t>
            </a:r>
            <a:endParaRPr kumimoji="1"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6B48303-21FD-9E44-A5D3-CFDE14490C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 t="4305" r="3333" b="5787"/>
          <a:stretch/>
        </p:blipFill>
        <p:spPr>
          <a:xfrm>
            <a:off x="1005856" y="1733098"/>
            <a:ext cx="7132288" cy="510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002640"/>
          </a:xfrm>
        </p:spPr>
        <p:txBody>
          <a:bodyPr/>
          <a:lstStyle/>
          <a:p>
            <a:r>
              <a:rPr kumimoji="1" lang="en-US" altLang="zh-CN" dirty="0"/>
              <a:t>Product overview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847666"/>
            <a:ext cx="6858000" cy="714499"/>
          </a:xfrm>
        </p:spPr>
        <p:txBody>
          <a:bodyPr/>
          <a:lstStyle/>
          <a:p>
            <a:r>
              <a:rPr kumimoji="1" lang="en-US" altLang="zh-CN" dirty="0"/>
              <a:t>V0.0.1 beta: main window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835EC97-2882-8B47-BE37-B259A35BB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5" y="1132664"/>
            <a:ext cx="8349449" cy="572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96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79EAB4E-9BEF-0947-B4FE-670098DA9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Advanced design pattern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0AE3A1A-6687-8747-B39F-D5240E454D6A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/>
              <a:t>Package management</a:t>
            </a:r>
          </a:p>
          <a:p>
            <a:r>
              <a:rPr kumimoji="1" lang="en-US" altLang="zh-CN" dirty="0"/>
              <a:t>Class diagram</a:t>
            </a:r>
            <a:endParaRPr kumimoji="1"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B5C95D3-0D35-DE47-8BA2-A87F1A372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1764751"/>
            <a:ext cx="9174490" cy="514320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2E2CEAC-F893-0345-B855-C7D44E1E5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0"/>
            <a:ext cx="2458450" cy="184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37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00997"/>
            <a:ext cx="9143999" cy="5357003"/>
          </a:xfrm>
        </p:spPr>
        <p:txBody>
          <a:bodyPr>
            <a:normAutofit/>
          </a:bodyPr>
          <a:lstStyle/>
          <a:p>
            <a:r>
              <a:rPr kumimoji="1" lang="en-US" altLang="zh-CN" sz="2200" dirty="0"/>
              <a:t>What’s in common?</a:t>
            </a:r>
          </a:p>
          <a:p>
            <a:r>
              <a:rPr kumimoji="1" lang="en-US" altLang="zh-CN" sz="2200" dirty="0"/>
              <a:t>Buttons, Input Areas</a:t>
            </a:r>
          </a:p>
          <a:p>
            <a:r>
              <a:rPr kumimoji="1" lang="en-US" altLang="zh-CN" sz="2200" dirty="0"/>
              <a:t>Blocks: Input, Media</a:t>
            </a:r>
          </a:p>
          <a:p>
            <a:r>
              <a:rPr kumimoji="1" lang="en-US" altLang="zh-CN" sz="2200" dirty="0"/>
              <a:t>Avoid repetition</a:t>
            </a:r>
          </a:p>
          <a:p>
            <a:endParaRPr kumimoji="1" lang="en-US" altLang="zh-CN" sz="2200" dirty="0"/>
          </a:p>
          <a:p>
            <a:r>
              <a:rPr kumimoji="1" lang="en-US" altLang="zh-CN" sz="2200" dirty="0"/>
              <a:t>What’s Inheritance?</a:t>
            </a:r>
          </a:p>
          <a:p>
            <a:r>
              <a:rPr kumimoji="1" lang="en-US" altLang="zh-CN" sz="2200" dirty="0"/>
              <a:t>Whether you want to accept all private fields?</a:t>
            </a:r>
          </a:p>
          <a:p>
            <a:r>
              <a:rPr kumimoji="1" lang="en-US" altLang="zh-CN" sz="2200" dirty="0">
                <a:solidFill>
                  <a:srgbClr val="00B09B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https://en.wikipedia.org/wiki/Composition_over_inheritance</a:t>
            </a:r>
            <a:endParaRPr kumimoji="1" lang="en-US" altLang="zh-CN" sz="2200" dirty="0">
              <a:solidFill>
                <a:srgbClr val="00B09B"/>
              </a:solidFill>
            </a:endParaRPr>
          </a:p>
          <a:p>
            <a:r>
              <a:rPr kumimoji="1" lang="en-US" altLang="zh-CN" sz="2200" dirty="0"/>
              <a:t>Composition: With partially same features</a:t>
            </a:r>
            <a:r>
              <a:rPr kumimoji="1" lang="zh-CN" altLang="en-US" sz="2200" dirty="0"/>
              <a:t> </a:t>
            </a:r>
            <a:r>
              <a:rPr kumimoji="1" lang="en-US" altLang="zh-CN" sz="2200" dirty="0"/>
              <a:t>(</a:t>
            </a:r>
            <a:r>
              <a:rPr kumimoji="1" lang="zh-CN" altLang="en-US" sz="2200" dirty="0"/>
              <a:t>组合</a:t>
            </a:r>
            <a:r>
              <a:rPr kumimoji="1" lang="en-US" altLang="zh-CN" sz="2200" dirty="0"/>
              <a:t>)</a:t>
            </a:r>
          </a:p>
          <a:p>
            <a:r>
              <a:rPr kumimoji="1" lang="en-US" altLang="zh-CN" sz="2200" dirty="0"/>
              <a:t>Really need inheritance: Parent/interface oriented, Upward Transformation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900" dirty="0"/>
              <a:t>Advantage: Simplicity (only need to maintain parent)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900" dirty="0"/>
              <a:t>(like parent prepare all, inheritance like function with </a:t>
            </a:r>
            <a:r>
              <a:rPr kumimoji="1" lang="en-US" altLang="zh-CN" sz="1900" dirty="0" err="1"/>
              <a:t>args</a:t>
            </a:r>
            <a:r>
              <a:rPr kumimoji="1" lang="en-US" altLang="zh-CN" sz="1900" dirty="0"/>
              <a:t>, son choose features)</a:t>
            </a:r>
          </a:p>
          <a:p>
            <a:pPr lvl="0"/>
            <a:r>
              <a:rPr kumimoji="1" lang="en-US" altLang="zh-CN" sz="2200" dirty="0">
                <a:solidFill>
                  <a:prstClr val="black"/>
                </a:solidFill>
              </a:rPr>
              <a:t>Aggregation: Has-A</a:t>
            </a:r>
            <a:r>
              <a:rPr kumimoji="1" lang="zh-CN" altLang="en-US" sz="2200" dirty="0">
                <a:solidFill>
                  <a:prstClr val="black"/>
                </a:solidFill>
              </a:rPr>
              <a:t> </a:t>
            </a:r>
            <a:r>
              <a:rPr kumimoji="1" lang="en-US" altLang="zh-CN" sz="2200" dirty="0">
                <a:solidFill>
                  <a:prstClr val="black"/>
                </a:solidFill>
              </a:rPr>
              <a:t>(</a:t>
            </a:r>
            <a:r>
              <a:rPr kumimoji="1" lang="zh-CN" altLang="en-US" sz="2200" dirty="0">
                <a:solidFill>
                  <a:prstClr val="black"/>
                </a:solidFill>
              </a:rPr>
              <a:t>聚合</a:t>
            </a:r>
            <a:r>
              <a:rPr kumimoji="1" lang="en-US" altLang="zh-CN" sz="2200" dirty="0">
                <a:solidFill>
                  <a:prstClr val="black"/>
                </a:solidFill>
              </a:rPr>
              <a:t>)</a:t>
            </a:r>
          </a:p>
          <a:p>
            <a:pPr marL="514350" lvl="2">
              <a:spcBef>
                <a:spcPts val="750"/>
              </a:spcBef>
            </a:pPr>
            <a:endParaRPr kumimoji="1" lang="en-US" altLang="zh-CN" sz="19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16142"/>
            <a:ext cx="8515350" cy="1325563"/>
          </a:xfrm>
        </p:spPr>
        <p:txBody>
          <a:bodyPr/>
          <a:lstStyle/>
          <a:p>
            <a:r>
              <a:rPr kumimoji="1" lang="en-US" altLang="zh-CN" dirty="0"/>
              <a:t>Advanced design pattern</a:t>
            </a:r>
            <a:endParaRPr kumimoji="1"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786498"/>
            <a:ext cx="6858000" cy="714499"/>
          </a:xfrm>
        </p:spPr>
        <p:txBody>
          <a:bodyPr/>
          <a:lstStyle/>
          <a:p>
            <a:r>
              <a:rPr kumimoji="1" lang="en-US" altLang="zh-CN" dirty="0"/>
              <a:t>Feature extraction &amp; use of relation</a:t>
            </a:r>
          </a:p>
          <a:p>
            <a:r>
              <a:rPr kumimoji="1" lang="en-US" altLang="zh-CN" dirty="0"/>
              <a:t>Parent/interface oriented program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FE5822-F009-BB48-97DD-1D7B22F2B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450" y="1620114"/>
            <a:ext cx="5368548" cy="227039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A1A171-5B40-A44B-93B2-0B9D1112E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321" y="3856693"/>
            <a:ext cx="1165482" cy="130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305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2266A583-3078-4E30-8383-E9FCC2E47A1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E85594C6-B012-40D5-AEC3-10D74896DC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1_Custom Design</Template>
  <TotalTime>1698</TotalTime>
  <Words>574</Words>
  <Application>Microsoft Macintosh PowerPoint</Application>
  <PresentationFormat>全屏显示(4:3)</PresentationFormat>
  <Paragraphs>95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PingFang SC</vt:lpstr>
      <vt:lpstr>Arial</vt:lpstr>
      <vt:lpstr>Calibri</vt:lpstr>
      <vt:lpstr>Calibri Light</vt:lpstr>
      <vt:lpstr>Open Sans</vt:lpstr>
      <vt:lpstr>1_Custom Design</vt:lpstr>
      <vt:lpstr>Custom Design</vt:lpstr>
      <vt:lpstr>PowerPoint 演示文稿</vt:lpstr>
      <vt:lpstr>distinctiveness</vt:lpstr>
      <vt:lpstr>Vscode + Jupyter NoteBook</vt:lpstr>
      <vt:lpstr>Infinite Notebook</vt:lpstr>
      <vt:lpstr>developing environment</vt:lpstr>
      <vt:lpstr>Product overview</vt:lpstr>
      <vt:lpstr>Product overview</vt:lpstr>
      <vt:lpstr>Advanced design pattern</vt:lpstr>
      <vt:lpstr>Advanced design pattern</vt:lpstr>
      <vt:lpstr>Advanced design pattern</vt:lpstr>
      <vt:lpstr>Advanced design pattern</vt:lpstr>
      <vt:lpstr>Why is infinite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Infinite Notebook</dc:title>
  <dc:creator>高 梓源</dc:creator>
  <dc:description>© Copyright PresentationGo.com</dc:description>
  <cp:lastModifiedBy>高 梓源</cp:lastModifiedBy>
  <cp:revision>109</cp:revision>
  <dcterms:created xsi:type="dcterms:W3CDTF">2021-12-21T12:27:26Z</dcterms:created>
  <dcterms:modified xsi:type="dcterms:W3CDTF">2021-12-22T16:46:08Z</dcterms:modified>
  <cp:category>Templates</cp:category>
</cp:coreProperties>
</file>

<file path=docProps/thumbnail.jpeg>
</file>